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2" r:id="rId7"/>
    <p:sldId id="270" r:id="rId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3891" autoAdjust="0"/>
  </p:normalViewPr>
  <p:slideViewPr>
    <p:cSldViewPr snapToGrid="0">
      <p:cViewPr varScale="1">
        <p:scale>
          <a:sx n="74" d="100"/>
          <a:sy n="74" d="100"/>
        </p:scale>
        <p:origin x="10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62DDC-09FE-4420-BABA-52DBCCA63F4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EAA67-191C-4F61-9115-AF067CBC1A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84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MRN: 00682213 (SCD)</a:t>
            </a:r>
          </a:p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EAA67-191C-4F61-9115-AF067CBC1AC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4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005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166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86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12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08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00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266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12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43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70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511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9750F-0AAF-45F7-AA8D-47FEE9A9C12E}" type="datetimeFigureOut">
              <a:rPr lang="ko-KR" altLang="en-US" smtClean="0"/>
              <a:t>2018-09-20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CCB85-DB25-42AA-966C-13405068B4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10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v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824459"/>
            <a:ext cx="7772400" cy="2685504"/>
          </a:xfrm>
        </p:spPr>
        <p:txBody>
          <a:bodyPr>
            <a:normAutofit/>
          </a:bodyPr>
          <a:lstStyle/>
          <a:p>
            <a:r>
              <a:rPr lang="en-US" altLang="ko-KR" dirty="0"/>
              <a:t>CHORUS SEOUL </a:t>
            </a:r>
            <a:r>
              <a:rPr lang="en-US" altLang="ko-KR" b="1" dirty="0">
                <a:latin typeface="+mj-ea"/>
              </a:rPr>
              <a:t>2017</a:t>
            </a:r>
            <a:br>
              <a:rPr lang="en-US" altLang="ko-KR" b="1" dirty="0">
                <a:latin typeface="+mj-ea"/>
              </a:rPr>
            </a:br>
            <a:r>
              <a:rPr lang="en-US" altLang="ko-KR" b="1" dirty="0">
                <a:latin typeface="+mj-ea"/>
              </a:rPr>
              <a:t>LAAO LIVE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altLang="ko-KR" b="1" dirty="0">
                <a:latin typeface="+mj-ea"/>
              </a:rPr>
              <a:t/>
            </a:r>
            <a:br>
              <a:rPr lang="en-US" altLang="ko-KR" b="1" dirty="0">
                <a:latin typeface="+mj-ea"/>
              </a:rPr>
            </a:br>
            <a:endParaRPr lang="ko-KR" altLang="en-US" b="1" dirty="0">
              <a:latin typeface="+mj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2999" y="4556776"/>
            <a:ext cx="6858000" cy="1951818"/>
          </a:xfrm>
        </p:spPr>
        <p:txBody>
          <a:bodyPr>
            <a:normAutofit/>
          </a:bodyPr>
          <a:lstStyle/>
          <a:p>
            <a:r>
              <a:rPr lang="en-US" altLang="ko-KR" dirty="0"/>
              <a:t>Nov. 04. 2017</a:t>
            </a:r>
          </a:p>
          <a:p>
            <a:r>
              <a:rPr lang="en-US" altLang="ko-KR" dirty="0"/>
              <a:t>Chung-</a:t>
            </a:r>
            <a:r>
              <a:rPr lang="en-US" altLang="ko-KR" dirty="0" err="1"/>
              <a:t>Ang</a:t>
            </a:r>
            <a:r>
              <a:rPr lang="en-US" altLang="ko-KR" dirty="0"/>
              <a:t> University Hospital</a:t>
            </a:r>
          </a:p>
          <a:p>
            <a:r>
              <a:rPr lang="en-US" altLang="ko-KR" dirty="0"/>
              <a:t>Cardiovascular &amp; Arrhythmia Center</a:t>
            </a:r>
          </a:p>
          <a:p>
            <a:r>
              <a:rPr lang="en-US" altLang="ko-KR" sz="3000" dirty="0"/>
              <a:t>SEOUL, COREE</a:t>
            </a:r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39" y="1032350"/>
            <a:ext cx="5190069" cy="727448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xmlns="" id="{D52805F3-990C-4617-8A3B-4747F63D6FEF}"/>
              </a:ext>
            </a:extLst>
          </p:cNvPr>
          <p:cNvSpPr txBox="1">
            <a:spLocks/>
          </p:cNvSpPr>
          <p:nvPr/>
        </p:nvSpPr>
        <p:spPr>
          <a:xfrm>
            <a:off x="232346" y="3055072"/>
            <a:ext cx="8679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solidFill>
                  <a:srgbClr val="002060"/>
                </a:solidFill>
              </a:rPr>
              <a:t>Paroxysmal Atrial Fibrillation Patient Suffering from</a:t>
            </a:r>
            <a:br>
              <a:rPr lang="en-US" altLang="ko-KR" sz="3200" b="1" dirty="0">
                <a:solidFill>
                  <a:srgbClr val="002060"/>
                </a:solidFill>
              </a:rPr>
            </a:br>
            <a:r>
              <a:rPr lang="en-US" altLang="ko-KR" sz="3200" b="1" dirty="0">
                <a:solidFill>
                  <a:srgbClr val="002060"/>
                </a:solidFill>
              </a:rPr>
              <a:t>Recurrent Hematuria During Oral Anticoagulation</a:t>
            </a:r>
            <a:endParaRPr lang="ko-KR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947985"/>
            <a:ext cx="7886700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dirty="0"/>
              <a:t>Brief Case Summary</a:t>
            </a:r>
          </a:p>
          <a:p>
            <a:pPr marL="0" indent="0">
              <a:buNone/>
            </a:pPr>
            <a:r>
              <a:rPr lang="en-US" altLang="ko-KR" dirty="0"/>
              <a:t>Age / Sex: 75 / Male</a:t>
            </a:r>
          </a:p>
          <a:p>
            <a:pPr marL="0" indent="0">
              <a:buNone/>
            </a:pPr>
            <a:r>
              <a:rPr lang="en-US" altLang="ko-KR" dirty="0"/>
              <a:t>C/C: Recurrent hematuria during anticoagulation (Dabigatran 110 mg bid)</a:t>
            </a:r>
          </a:p>
          <a:p>
            <a:pPr marL="0" indent="0">
              <a:buNone/>
            </a:pPr>
            <a:r>
              <a:rPr lang="en-US" altLang="ko-KR" dirty="0"/>
              <a:t>Past medical history</a:t>
            </a:r>
          </a:p>
          <a:p>
            <a:pPr marL="0" indent="0">
              <a:buNone/>
            </a:pPr>
            <a:r>
              <a:rPr lang="en-US" altLang="ko-KR" dirty="0"/>
              <a:t> # Paroxysmal Atrial Fibrillation (2016)</a:t>
            </a:r>
          </a:p>
          <a:p>
            <a:pPr marL="0" indent="0">
              <a:buNone/>
            </a:pPr>
            <a:r>
              <a:rPr lang="en-US" altLang="ko-KR" dirty="0"/>
              <a:t> # Sick Sinus Syndrome (DDDR Pacemaker, 2016)</a:t>
            </a:r>
          </a:p>
          <a:p>
            <a:pPr marL="0" indent="0">
              <a:buNone/>
            </a:pPr>
            <a:r>
              <a:rPr lang="en-US" altLang="ko-KR" dirty="0"/>
              <a:t> # s/p Cerebral infarction (2016)</a:t>
            </a:r>
          </a:p>
          <a:p>
            <a:pPr marL="0" indent="0">
              <a:buNone/>
            </a:pPr>
            <a:r>
              <a:rPr lang="en-US" altLang="ko-KR" dirty="0"/>
              <a:t> # Diabetes mellitus, Hypertension</a:t>
            </a:r>
          </a:p>
          <a:p>
            <a:pPr marL="0" indent="0">
              <a:buNone/>
            </a:pPr>
            <a:r>
              <a:rPr lang="en-US" altLang="ko-KR" b="1" dirty="0">
                <a:solidFill>
                  <a:srgbClr val="FF0000"/>
                </a:solidFill>
              </a:rPr>
              <a:t>CHA2DS2VASc score = 6</a:t>
            </a:r>
          </a:p>
          <a:p>
            <a:pPr marL="0" indent="0">
              <a:buNone/>
            </a:pPr>
            <a:r>
              <a:rPr lang="en-US" altLang="ko-KR" b="1" dirty="0">
                <a:solidFill>
                  <a:srgbClr val="FF0000"/>
                </a:solidFill>
              </a:rPr>
              <a:t>HASBLED score = 4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5" name="그림 4" descr="CHORUS SEOUL 2016 - Vulnerable Plaque Research Foundation (CHORUS SEOUL 2016) -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11968" r="31381" b="78401"/>
          <a:stretch/>
        </p:blipFill>
        <p:spPr>
          <a:xfrm>
            <a:off x="6655699" y="6354169"/>
            <a:ext cx="2263449" cy="3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5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>
                <a:latin typeface="+mj-ea"/>
              </a:rPr>
              <a:t>CHEST X-Ray</a:t>
            </a:r>
            <a:endParaRPr lang="ko-KR" altLang="en-US" b="1" dirty="0">
              <a:latin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181"/>
            <a:ext cx="4572000" cy="55458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12181"/>
            <a:ext cx="4572000" cy="5545819"/>
          </a:xfrm>
          <a:prstGeom prst="rect">
            <a:avLst/>
          </a:prstGeom>
        </p:spPr>
      </p:pic>
      <p:pic>
        <p:nvPicPr>
          <p:cNvPr id="6" name="그림 5" descr="CHORUS SEOUL 2016 - Vulnerable Plaque Research Foundation (CHORUS SEOUL 2016) - Internet Explor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11968" r="31381" b="78401"/>
          <a:stretch/>
        </p:blipFill>
        <p:spPr>
          <a:xfrm>
            <a:off x="6803874" y="206898"/>
            <a:ext cx="2263449" cy="3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>
                <a:latin typeface="+mj-ea"/>
              </a:rPr>
              <a:t>EKG</a:t>
            </a:r>
            <a:endParaRPr lang="ko-KR" altLang="en-US" b="1" dirty="0">
              <a:latin typeface="+mj-ea"/>
            </a:endParaRPr>
          </a:p>
        </p:txBody>
      </p:sp>
      <p:pic>
        <p:nvPicPr>
          <p:cNvPr id="4" name="내용 개체 틀 3" descr="http://192.2.17.11/musescripts/museweb.dll?RetrieveTestByDateTime?PatientID=00830479&amp;Date=24-10 - Internet Explorer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30561" r="9527" b="9669"/>
          <a:stretch/>
        </p:blipFill>
        <p:spPr>
          <a:xfrm>
            <a:off x="0" y="1413371"/>
            <a:ext cx="9144000" cy="5028477"/>
          </a:xfrm>
        </p:spPr>
      </p:pic>
      <p:sp>
        <p:nvSpPr>
          <p:cNvPr id="5" name="TextBox 4"/>
          <p:cNvSpPr txBox="1"/>
          <p:nvPr/>
        </p:nvSpPr>
        <p:spPr>
          <a:xfrm>
            <a:off x="1858780" y="6370820"/>
            <a:ext cx="518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Atrial fibrillation with ventricular pacing</a:t>
            </a:r>
            <a:endParaRPr lang="ko-KR" altLang="en-US" sz="2400" dirty="0"/>
          </a:p>
        </p:txBody>
      </p:sp>
      <p:pic>
        <p:nvPicPr>
          <p:cNvPr id="6" name="그림 5" descr="CHORUS SEOUL 2016 - Vulnerable Plaque Research Foundation (CHORUS SEOUL 2016) -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11968" r="31381" b="78401"/>
          <a:stretch/>
        </p:blipFill>
        <p:spPr>
          <a:xfrm>
            <a:off x="6803874" y="206898"/>
            <a:ext cx="2263449" cy="3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>
                <a:latin typeface="+mj-ea"/>
              </a:rPr>
              <a:t>Brain MRI (2016)</a:t>
            </a:r>
            <a:endParaRPr lang="ko-KR" altLang="en-US" b="1" dirty="0">
              <a:latin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25625"/>
            <a:ext cx="4572000" cy="4572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25"/>
            <a:ext cx="4572000" cy="4572000"/>
          </a:xfrm>
          <a:prstGeom prst="rect">
            <a:avLst/>
          </a:prstGeom>
        </p:spPr>
      </p:pic>
      <p:pic>
        <p:nvPicPr>
          <p:cNvPr id="6" name="그림 5" descr="CHORUS SEOUL 2016 - Vulnerable Plaque Research Foundation (CHORUS SEOUL 2016) - Internet Explor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11968" r="31381" b="78401"/>
          <a:stretch/>
        </p:blipFill>
        <p:spPr>
          <a:xfrm>
            <a:off x="6803874" y="206898"/>
            <a:ext cx="2263449" cy="3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2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>
                <a:latin typeface="+mj-ea"/>
              </a:rPr>
              <a:t>Echocardiography</a:t>
            </a:r>
            <a:endParaRPr lang="ko-KR" altLang="en-US" b="1" dirty="0">
              <a:latin typeface="+mj-ea"/>
            </a:endParaRPr>
          </a:p>
        </p:txBody>
      </p:sp>
      <p:pic>
        <p:nvPicPr>
          <p:cNvPr id="4" name="SCD TTE PLX 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195" r="16720" b="7209"/>
          <a:stretch/>
        </p:blipFill>
        <p:spPr>
          <a:xfrm>
            <a:off x="10632" y="1567676"/>
            <a:ext cx="4918233" cy="4320000"/>
          </a:xfrm>
        </p:spPr>
      </p:pic>
      <p:pic>
        <p:nvPicPr>
          <p:cNvPr id="5" name="SCD TTE A4C 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408" r="22216" b="7073"/>
          <a:stretch/>
        </p:blipFill>
        <p:spPr>
          <a:xfrm>
            <a:off x="4485891" y="1567676"/>
            <a:ext cx="4658109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934" y="5996066"/>
            <a:ext cx="742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/>
              <a:t>LA 47 mm, LVEF 57 %</a:t>
            </a:r>
            <a:endParaRPr lang="ko-KR" altLang="en-US" sz="2400" dirty="0"/>
          </a:p>
        </p:txBody>
      </p:sp>
      <p:pic>
        <p:nvPicPr>
          <p:cNvPr id="8" name="그림 7" descr="CHORUS SEOUL 2016 - Vulnerable Plaque Research Foundation (CHORUS SEOUL 2016) - Internet Explorer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11968" r="31381" b="78401"/>
          <a:stretch/>
        </p:blipFill>
        <p:spPr>
          <a:xfrm>
            <a:off x="6803874" y="206898"/>
            <a:ext cx="2263449" cy="3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3541014" cy="756538"/>
          </a:xfrm>
        </p:spPr>
        <p:txBody>
          <a:bodyPr/>
          <a:lstStyle/>
          <a:p>
            <a:pPr algn="ctr"/>
            <a:r>
              <a:rPr lang="en-US" altLang="ko-KR" b="1" dirty="0">
                <a:latin typeface="+mj-ea"/>
              </a:rPr>
              <a:t>Cardiac CT </a:t>
            </a:r>
            <a:endParaRPr lang="ko-KR" altLang="en-US" b="1" dirty="0">
              <a:latin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4F02AF-C068-469C-B9FE-2A1871FEC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77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36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120</Words>
  <Application>Microsoft Office PowerPoint</Application>
  <PresentationFormat>On-screen Show (4:3)</PresentationFormat>
  <Paragraphs>25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맑은 고딕</vt:lpstr>
      <vt:lpstr>Arial</vt:lpstr>
      <vt:lpstr>Calibri</vt:lpstr>
      <vt:lpstr>Calibri Light</vt:lpstr>
      <vt:lpstr>Office 테마</vt:lpstr>
      <vt:lpstr>CHORUS SEOUL 2017 LAAO LIVE II </vt:lpstr>
      <vt:lpstr>PowerPoint Presentation</vt:lpstr>
      <vt:lpstr>CHEST X-Ray</vt:lpstr>
      <vt:lpstr>EKG</vt:lpstr>
      <vt:lpstr>Brain MRI (2016)</vt:lpstr>
      <vt:lpstr>Echocardiography</vt:lpstr>
      <vt:lpstr>Cardiac CT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CHORUS SEOUL 2017 LAAO LIVE</dc:title>
  <dc:creator>Seung Yong Shin</dc:creator>
  <cp:lastModifiedBy>Huyen Anh Le</cp:lastModifiedBy>
  <cp:revision>24</cp:revision>
  <dcterms:created xsi:type="dcterms:W3CDTF">2017-08-28T10:41:47Z</dcterms:created>
  <dcterms:modified xsi:type="dcterms:W3CDTF">2018-09-20T12:40:56Z</dcterms:modified>
</cp:coreProperties>
</file>